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56" r:id="rId2"/>
    <p:sldId id="257" r:id="rId3"/>
    <p:sldId id="260" r:id="rId4"/>
    <p:sldId id="258" r:id="rId5"/>
    <p:sldId id="262" r:id="rId6"/>
    <p:sldId id="259" r:id="rId7"/>
    <p:sldId id="265" r:id="rId8"/>
    <p:sldId id="261" r:id="rId9"/>
    <p:sldId id="279" r:id="rId10"/>
    <p:sldId id="263" r:id="rId11"/>
    <p:sldId id="264" r:id="rId12"/>
    <p:sldId id="266" r:id="rId13"/>
    <p:sldId id="268" r:id="rId14"/>
    <p:sldId id="269" r:id="rId15"/>
    <p:sldId id="270" r:id="rId16"/>
    <p:sldId id="271" r:id="rId17"/>
    <p:sldId id="275" r:id="rId18"/>
    <p:sldId id="27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A5395B-6E8E-925E-4242-FAE9C3C752D8}" name="Tomasi,Corinne E" initials="TE" userId="S::corie@ufl.edu::38635755-d46d-475d-9ef1-a8a67f1583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2E2B5F-C7C5-F1E3-63CA-C578441EE83B}" v="1649" dt="2023-02-15T18:33:19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280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410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60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pPr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9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7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01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9999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98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8F32D-D8B6-4B9E-9CBF-DCAC30B7B93D}" type="datetimeFigureOut">
              <a:rPr lang="en-US" smtClean="0"/>
              <a:t>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3ECD-7F6D-420D-93CA-D8D15EB42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1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81B8F32D-D8B6-4B9E-9CBF-DCAC30B7B93D}" type="datetimeFigureOut">
              <a:rPr lang="en-US" smtClean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553ECD-7F6D-420D-93CA-D8D15EB427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89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41Peid_JQU?feature=oembed" TargetMode="Externa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mailto:corie@ufl.ed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E7410D-6AEC-4EE8-9216-06937294A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4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D2842-F873-6B58-4744-57BCE669A7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4430" y="626205"/>
            <a:ext cx="6761755" cy="3352800"/>
          </a:xfrm>
        </p:spPr>
        <p:txBody>
          <a:bodyPr>
            <a:normAutofit/>
          </a:bodyPr>
          <a:lstStyle/>
          <a:p>
            <a:r>
              <a:rPr lang="en-US" sz="7200" dirty="0"/>
              <a:t>UF CES-GMF</a:t>
            </a:r>
            <a:br>
              <a:rPr lang="en-US" sz="7200" dirty="0"/>
            </a:br>
            <a:r>
              <a:rPr lang="en-US" sz="7200" dirty="0"/>
              <a:t>Student Travel and </a:t>
            </a:r>
            <a:r>
              <a:rPr lang="en-US" sz="7200" dirty="0" err="1"/>
              <a:t>Trilogue</a:t>
            </a:r>
            <a:endParaRPr lang="en-US" sz="7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FF85D2-6EAF-C117-339A-D10D60C9E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4430" y="4442546"/>
            <a:ext cx="5437067" cy="1645920"/>
          </a:xfrm>
        </p:spPr>
        <p:txBody>
          <a:bodyPr>
            <a:normAutofit/>
          </a:bodyPr>
          <a:lstStyle/>
          <a:p>
            <a:r>
              <a:rPr lang="en-US" dirty="0"/>
              <a:t>Renewing the Transatlantic Relationship for the Future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3968255-CBF3-40BA-9CDC-32D0299CC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905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765EAC2-791F-5667-D9CE-8F753F4FD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97" y="3429000"/>
            <a:ext cx="3047265" cy="761816"/>
          </a:xfrm>
          <a:prstGeom prst="rect">
            <a:avLst/>
          </a:prstGeom>
        </p:spPr>
      </p:pic>
      <p:pic>
        <p:nvPicPr>
          <p:cNvPr id="49" name="Picture 48" descr="Text&#10;&#10;Description automatically generated">
            <a:extLst>
              <a:ext uri="{FF2B5EF4-FFF2-40B4-BE49-F238E27FC236}">
                <a16:creationId xmlns:a16="http://schemas.microsoft.com/office/drawing/2014/main" id="{36C3502D-D794-9D17-63CE-83168460DF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4" y="2151776"/>
            <a:ext cx="3718600" cy="69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F7F77F-A145-6101-0C1F-16B24459E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Info Session Overview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67E21-DE88-9C08-702E-8BE8F34AD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47" y="414779"/>
            <a:ext cx="6727834" cy="6052009"/>
          </a:xfrm>
        </p:spPr>
        <p:txBody>
          <a:bodyPr anchor="ctr">
            <a:normAutofit/>
          </a:bodyPr>
          <a:lstStyle/>
          <a:p>
            <a:pPr marL="347345"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Introduction</a:t>
            </a:r>
            <a:endParaRPr lang="en-US"/>
          </a:p>
          <a:p>
            <a:pPr marL="4445" lvl="1" indent="0">
              <a:buNone/>
            </a:pP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347345"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Background</a:t>
            </a:r>
            <a:endParaRPr lang="en-US" b="1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German Marshall Fund Program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Why European Security?</a:t>
            </a:r>
            <a:endParaRPr lang="en-US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0" lvl="2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347345"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Student Travel Competition</a:t>
            </a:r>
            <a:endParaRPr lang="en-US" b="1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Overview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Eligibility &amp; Requirements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Schedule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Application Process</a:t>
            </a:r>
          </a:p>
          <a:p>
            <a:pPr marL="0" lvl="2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347345" lvl="1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Q&amp;A</a:t>
            </a:r>
            <a:endParaRPr lang="en-US" b="1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94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65137-23F7-40ED-B9B3-94FE3D10D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D042F-8B64-5446-D313-77DB6B29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294" y="1178052"/>
            <a:ext cx="5777316" cy="45018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>
                <a:solidFill>
                  <a:schemeClr val="bg1"/>
                </a:solidFill>
              </a:rPr>
              <a:t>Introduction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BC4E14-913C-46C0-ABF7-BDDAEC08A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2071116"/>
            <a:ext cx="0" cy="2715768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026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84BCD-E146-154E-618A-9426D98B4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Who we are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4B94-CDC6-C1BE-9B8D-3AD9B0C98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497" y="724482"/>
            <a:ext cx="7280638" cy="5717464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Sandra Bartol</a:t>
            </a:r>
            <a:endParaRPr lang="en-US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i="1" dirty="0">
                <a:solidFill>
                  <a:schemeClr val="tx1"/>
                </a:solidFill>
              </a:rPr>
              <a:t>Co-Project Leader</a:t>
            </a:r>
            <a:endParaRPr lang="en-US" i="1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i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i="1" dirty="0">
              <a:solidFill>
                <a:schemeClr val="tx1"/>
              </a:solidFill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Kristijan </a:t>
            </a:r>
            <a:r>
              <a:rPr lang="en-US" dirty="0" err="1">
                <a:solidFill>
                  <a:schemeClr val="tx1"/>
                </a:solidFill>
                <a:ea typeface="+mn-lt"/>
                <a:cs typeface="+mn-lt"/>
              </a:rPr>
              <a:t>Ležaić</a:t>
            </a:r>
            <a:endParaRPr lang="en-US" dirty="0" err="1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i="1" dirty="0">
                <a:solidFill>
                  <a:schemeClr val="tx1"/>
                </a:solidFill>
                <a:ea typeface="+mn-lt"/>
                <a:cs typeface="+mn-lt"/>
              </a:rPr>
              <a:t>Co-Project Leader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i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i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Amie Kreppel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i="1" dirty="0">
                <a:solidFill>
                  <a:schemeClr val="tx1"/>
                </a:solidFill>
              </a:rPr>
              <a:t>Director, UF Center for European Studies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i="1" dirty="0">
                <a:solidFill>
                  <a:schemeClr val="tx1"/>
                </a:solidFill>
              </a:rPr>
              <a:t>Professor, Department of Political Science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i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Corinne Tomasi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i="1" dirty="0">
                <a:solidFill>
                  <a:schemeClr val="tx1"/>
                </a:solidFill>
              </a:rPr>
              <a:t>Academic Programs Coordinator, UF Center for European Studies</a:t>
            </a:r>
          </a:p>
        </p:txBody>
      </p:sp>
    </p:spTree>
    <p:extLst>
      <p:ext uri="{BB962C8B-B14F-4D97-AF65-F5344CB8AC3E}">
        <p14:creationId xmlns:p14="http://schemas.microsoft.com/office/powerpoint/2010/main" val="1112825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65137-23F7-40ED-B9B3-94FE3D10D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D042F-8B64-5446-D313-77DB6B29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294" y="1178052"/>
            <a:ext cx="5777316" cy="45018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Background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BC4E14-913C-46C0-ABF7-BDDAEC08A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2071116"/>
            <a:ext cx="0" cy="2715768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548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D96A58-84D1-19DD-C393-072F3CF26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German Marshall Fund Program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79350-D98B-A0CC-EF1F-8130F0B3D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47" y="518475"/>
            <a:ext cx="6727834" cy="602372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Renewing the Transatlantic Relationship for the Future</a:t>
            </a:r>
          </a:p>
          <a:p>
            <a:r>
              <a:rPr lang="en-US" dirty="0">
                <a:solidFill>
                  <a:schemeClr val="tx1"/>
                </a:solidFill>
              </a:rPr>
              <a:t>Grant that aims to promote young Americans’ understanding of the EU and its structure, values, and policies</a:t>
            </a:r>
          </a:p>
          <a:p>
            <a:r>
              <a:rPr lang="en-US" dirty="0">
                <a:solidFill>
                  <a:schemeClr val="tx1"/>
                </a:solidFill>
              </a:rPr>
              <a:t>Grants are based on one of 7 themes:</a:t>
            </a:r>
          </a:p>
          <a:p>
            <a:pPr marL="713105" lvl="1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Trade, investment, economy</a:t>
            </a:r>
            <a:endParaRPr lang="en-US" sz="18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Data privacy and digitalization</a:t>
            </a:r>
            <a:endParaRPr lang="en-US" sz="18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Fundamental rights and immigration</a:t>
            </a:r>
            <a:endParaRPr lang="en-US" sz="18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Font typeface="+mj-lt"/>
              <a:buAutoNum type="arabicPeriod"/>
            </a:pPr>
            <a:r>
              <a:rPr lang="en-US" sz="1800" b="1" dirty="0">
                <a:solidFill>
                  <a:schemeClr val="tx1"/>
                </a:solidFill>
              </a:rPr>
              <a:t>Security and defense</a:t>
            </a:r>
            <a:endParaRPr lang="en-US" sz="1800" b="1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713105" lvl="1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Learning and skills for digital economy</a:t>
            </a:r>
            <a:endParaRPr lang="en-US" sz="18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Tackling climate crisis through sustainable urban transportation</a:t>
            </a:r>
            <a:endParaRPr lang="en-US" sz="1800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713105" lvl="1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Combatting organized crime and terrorism</a:t>
            </a:r>
            <a:endParaRPr lang="en-US" sz="18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Activities for students include competitions, convenings, and study visits to the EU</a:t>
            </a:r>
          </a:p>
          <a:p>
            <a:pPr marL="0" indent="0">
              <a:buNone/>
            </a:pP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051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4327B-9CAB-D1D5-8466-52BEBA147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CES-GMF Program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BE2D7-69B7-7B07-9379-2C335040D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47" y="996625"/>
            <a:ext cx="6727834" cy="4864751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Organized and led by Sandra Bartol and Kristijan </a:t>
            </a:r>
            <a:r>
              <a:rPr lang="en-US" dirty="0" err="1">
                <a:solidFill>
                  <a:schemeClr val="tx1"/>
                </a:solidFill>
              </a:rPr>
              <a:t>Ležaić</a:t>
            </a:r>
            <a:r>
              <a:rPr lang="en-US" dirty="0">
                <a:solidFill>
                  <a:schemeClr val="tx1"/>
                </a:solidFill>
              </a:rPr>
              <a:t> in collaboration with UF Center for European Studies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Awarded a Renewing Transatlantic Relations grant for Spring 2023.</a:t>
            </a:r>
            <a:endParaRPr lang="en-US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347345" lvl="1"/>
            <a:r>
              <a:rPr lang="en-US" sz="2000" dirty="0">
                <a:solidFill>
                  <a:schemeClr val="tx1"/>
                </a:solidFill>
              </a:rPr>
              <a:t>Focus on security and defense</a:t>
            </a:r>
            <a:endParaRPr lang="en-US" sz="20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Two parts of the project:</a:t>
            </a:r>
          </a:p>
          <a:p>
            <a:pPr marL="713105" lvl="1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Student Travel</a:t>
            </a: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Negotiation Simulation</a:t>
            </a: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27322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5F77E-BA3C-A86F-18CD-952C8A525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976" y="160866"/>
            <a:ext cx="7211837" cy="165819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26A"/>
                </a:solidFill>
              </a:rPr>
              <a:t>Why a Strategic Compass?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11F6FA1-F91A-87D9-2557-6AFAA2FF96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46" r="27304" b="-2"/>
          <a:stretch/>
        </p:blipFill>
        <p:spPr>
          <a:xfrm>
            <a:off x="20" y="-6418"/>
            <a:ext cx="4077443" cy="6864418"/>
          </a:xfrm>
          <a:prstGeom prst="rect">
            <a:avLst/>
          </a:prstGeom>
        </p:spPr>
      </p:pic>
      <p:pic>
        <p:nvPicPr>
          <p:cNvPr id="5" name="Online Media 4" title="Strategic Compass 2022">
            <a:hlinkClick r:id="" action="ppaction://media"/>
            <a:extLst>
              <a:ext uri="{FF2B5EF4-FFF2-40B4-BE49-F238E27FC236}">
                <a16:creationId xmlns:a16="http://schemas.microsoft.com/office/drawing/2014/main" id="{907FC24D-81C1-6E2B-8B1C-B6C12C04BB9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346812" y="1714912"/>
            <a:ext cx="7554146" cy="4567295"/>
          </a:xfrm>
        </p:spPr>
      </p:pic>
    </p:spTree>
    <p:extLst>
      <p:ext uri="{BB962C8B-B14F-4D97-AF65-F5344CB8AC3E}">
        <p14:creationId xmlns:p14="http://schemas.microsoft.com/office/powerpoint/2010/main" val="3848784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5F77E-BA3C-A86F-18CD-952C8A525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4976" y="160866"/>
            <a:ext cx="5471467" cy="95264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40426A"/>
                </a:solidFill>
              </a:rPr>
              <a:t>Why a Strategic Compass?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11F6FA1-F91A-87D9-2557-6AFAA2FF9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46" r="27304" b="-2"/>
          <a:stretch/>
        </p:blipFill>
        <p:spPr>
          <a:xfrm>
            <a:off x="20" y="-6418"/>
            <a:ext cx="4077443" cy="686441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0BD7C-C64B-044A-36BA-030CE22DF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595" y="1174421"/>
            <a:ext cx="7360326" cy="562885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sz="2000" dirty="0"/>
              <a:t>Strategic Compass formally approved by EU member states in spring 2022</a:t>
            </a:r>
            <a:endParaRPr lang="en-US" dirty="0">
              <a:ea typeface="Calibri Light" panose="020F0302020204030204"/>
              <a:cs typeface="Calibri Light" panose="020F0302020204030204"/>
            </a:endParaRPr>
          </a:p>
          <a:p>
            <a:pPr marL="347345" lvl="1" indent="-457200"/>
            <a:r>
              <a:rPr lang="en-US" sz="2000" dirty="0">
                <a:ea typeface="Calibri Light"/>
                <a:cs typeface="Calibri Light"/>
              </a:rPr>
              <a:t>Plan of action to strengthen EU security and defense policy by 2030</a:t>
            </a:r>
            <a:endParaRPr lang="en-US" dirty="0">
              <a:ea typeface="Calibri Light"/>
              <a:cs typeface="Calibri Light"/>
            </a:endParaRPr>
          </a:p>
          <a:p>
            <a:endParaRPr lang="en-US" sz="2000" dirty="0">
              <a:ea typeface="Calibri Light"/>
              <a:cs typeface="Calibri Light"/>
            </a:endParaRPr>
          </a:p>
          <a:p>
            <a:r>
              <a:rPr lang="en-US" sz="2000" dirty="0">
                <a:ea typeface="Calibri Light"/>
                <a:cs typeface="Calibri Light"/>
              </a:rPr>
              <a:t>Objective is to make the EU a stronger and more capable security provider based on 4 pillars:</a:t>
            </a:r>
            <a:endParaRPr lang="en-US"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AutoNum type="arabicPeriod"/>
            </a:pPr>
            <a:r>
              <a:rPr lang="en-US" sz="2000" dirty="0">
                <a:ea typeface="Calibri Light" panose="020F0302020204030204"/>
                <a:cs typeface="Calibri Light" panose="020F0302020204030204"/>
              </a:rPr>
              <a:t>Act</a:t>
            </a:r>
          </a:p>
          <a:p>
            <a:pPr marL="914400" lvl="2">
              <a:buAutoNum type="alphaLcPeriod"/>
            </a:pP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Rapid deployment</a:t>
            </a: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 capacity</a:t>
            </a:r>
          </a:p>
          <a:p>
            <a:pPr marL="914400" lvl="2">
              <a:buAutoNum type="alphaLcPeriod"/>
            </a:pP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Live exercises</a:t>
            </a:r>
          </a:p>
          <a:p>
            <a:pPr marL="914400" lvl="2">
              <a:buAutoNum type="alphaLcPeriod"/>
            </a:pP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More </a:t>
            </a: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flexible decision-making</a:t>
            </a: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 process</a:t>
            </a:r>
          </a:p>
          <a:p>
            <a:pPr marL="914400" lvl="2">
              <a:buAutoNum type="alphaLcPeriod"/>
            </a:pP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European Peace Facility</a:t>
            </a:r>
          </a:p>
          <a:p>
            <a:pPr marL="914400" lvl="2">
              <a:buAutoNum type="alphaLcPeriod"/>
            </a:pPr>
            <a:endParaRPr lang="en-US" sz="1600" i="0" dirty="0"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AutoNum type="arabicPeriod"/>
            </a:pPr>
            <a:r>
              <a:rPr lang="en-US" sz="2000" dirty="0">
                <a:ea typeface="Calibri Light" panose="020F0302020204030204"/>
                <a:cs typeface="Calibri Light" panose="020F0302020204030204"/>
              </a:rPr>
              <a:t>Secure</a:t>
            </a:r>
          </a:p>
          <a:p>
            <a:pPr marL="914400" lvl="2">
              <a:buAutoNum type="alphaLcPeriod"/>
            </a:pP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Boost </a:t>
            </a: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intelligence analysis </a:t>
            </a: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capacity</a:t>
            </a:r>
          </a:p>
          <a:p>
            <a:pPr marL="914400" lvl="2">
              <a:buAutoNum type="alphaLcPeriod"/>
            </a:pP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Hybrid </a:t>
            </a: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toolbox</a:t>
            </a:r>
          </a:p>
          <a:p>
            <a:pPr marL="914400" lvl="2">
              <a:buAutoNum type="alphaLcPeriod"/>
            </a:pP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Cyber</a:t>
            </a: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 defense</a:t>
            </a:r>
          </a:p>
          <a:p>
            <a:pPr marL="914400" lvl="2">
              <a:buAutoNum type="alphaLcPeriod"/>
            </a:pP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EU </a:t>
            </a: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Space Strategy</a:t>
            </a:r>
          </a:p>
          <a:p>
            <a:pPr marL="914400" lvl="2">
              <a:buAutoNum type="alphaLcPeriod"/>
            </a:pPr>
            <a:endParaRPr lang="en-US" sz="1600" i="0" dirty="0"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AutoNum type="arabicPeriod"/>
            </a:pPr>
            <a:r>
              <a:rPr lang="en-US" sz="2000" dirty="0">
                <a:ea typeface="Calibri Light" panose="020F0302020204030204"/>
                <a:cs typeface="Calibri Light" panose="020F0302020204030204"/>
              </a:rPr>
              <a:t>Invest</a:t>
            </a:r>
          </a:p>
          <a:p>
            <a:pPr marL="914400" lvl="2">
              <a:buAutoNum type="alphaLcPeriod"/>
            </a:pP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Enhance member state </a:t>
            </a: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defense expenditures</a:t>
            </a:r>
          </a:p>
          <a:p>
            <a:pPr marL="914400" lvl="2">
              <a:buAutoNum type="alphaLcPeriod"/>
            </a:pP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Technological innovation</a:t>
            </a:r>
          </a:p>
          <a:p>
            <a:pPr marL="914400" lvl="2">
              <a:buAutoNum type="alphaLcPeriod"/>
            </a:pP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Next generation</a:t>
            </a: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 capabilities</a:t>
            </a:r>
          </a:p>
          <a:p>
            <a:pPr marL="914400" lvl="2">
              <a:buAutoNum type="alphaLcPeriod"/>
            </a:pPr>
            <a:endParaRPr lang="en-US" sz="1600" i="0" dirty="0">
              <a:ea typeface="Calibri Light" panose="020F0302020204030204"/>
              <a:cs typeface="Calibri Light" panose="020F0302020204030204"/>
            </a:endParaRPr>
          </a:p>
          <a:p>
            <a:pPr marL="713105" lvl="1" indent="-457200">
              <a:buAutoNum type="arabicPeriod"/>
            </a:pPr>
            <a:r>
              <a:rPr lang="en-US" sz="2000" dirty="0">
                <a:ea typeface="Calibri Light" panose="020F0302020204030204"/>
                <a:cs typeface="Calibri Light" panose="020F0302020204030204"/>
              </a:rPr>
              <a:t>Partner</a:t>
            </a:r>
          </a:p>
          <a:p>
            <a:pPr marL="914400" lvl="2">
              <a:buAutoNum type="alphaLcPeriod"/>
            </a:pP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NATO,</a:t>
            </a:r>
            <a:r>
              <a:rPr lang="en-US" sz="1600" i="0" dirty="0">
                <a:ea typeface="Calibri Light" panose="020F0302020204030204"/>
                <a:cs typeface="Calibri Light" panose="020F0302020204030204"/>
              </a:rPr>
              <a:t> UN, regional partners</a:t>
            </a:r>
          </a:p>
          <a:p>
            <a:pPr marL="914400" lvl="2">
              <a:buAutoNum type="alphaLcPeriod"/>
            </a:pPr>
            <a:r>
              <a:rPr lang="en-US" sz="1600" b="1" i="0" dirty="0">
                <a:ea typeface="Calibri Light" panose="020F0302020204030204"/>
                <a:cs typeface="Calibri Light" panose="020F0302020204030204"/>
              </a:rPr>
              <a:t>Bilateral partnerships</a:t>
            </a:r>
          </a:p>
        </p:txBody>
      </p:sp>
    </p:spTree>
    <p:extLst>
      <p:ext uri="{BB962C8B-B14F-4D97-AF65-F5344CB8AC3E}">
        <p14:creationId xmlns:p14="http://schemas.microsoft.com/office/powerpoint/2010/main" val="3959637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65137-23F7-40ED-B9B3-94FE3D10D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D042F-8B64-5446-D313-77DB6B29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294" y="1178052"/>
            <a:ext cx="5777316" cy="45018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Student Travel Competition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BC4E14-913C-46C0-ABF7-BDDAEC08A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2071116"/>
            <a:ext cx="0" cy="2715768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13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FFEFB9-2163-8131-BC10-6C6CCE3E3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Overview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FD90F-2B53-43ED-0A30-41C33FBD0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1623" y="721417"/>
            <a:ext cx="6727834" cy="5617239"/>
          </a:xfrm>
        </p:spPr>
        <p:txBody>
          <a:bodyPr anchor="ctr">
            <a:normAutofit/>
          </a:bodyPr>
          <a:lstStyle/>
          <a:p>
            <a:pPr marL="4445" lvl="1" indent="0">
              <a:buNone/>
            </a:pPr>
            <a:r>
              <a:rPr lang="en-US" dirty="0">
                <a:solidFill>
                  <a:schemeClr val="tx1"/>
                </a:solidFill>
              </a:rPr>
              <a:t>3 students </a:t>
            </a:r>
            <a:endParaRPr lang="en-US"/>
          </a:p>
          <a:p>
            <a:pPr marL="274320" lvl="3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Open to UF students from all majors and colleges</a:t>
            </a:r>
            <a:endParaRPr lang="en-US" sz="1600" i="1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0" lvl="2" indent="0">
              <a:buNone/>
            </a:pPr>
            <a:endParaRPr lang="en-US" sz="1800" i="1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4445" lvl="1" indent="0">
              <a:buNone/>
            </a:pPr>
            <a:r>
              <a:rPr lang="en-US" dirty="0">
                <a:solidFill>
                  <a:schemeClr val="tx1"/>
                </a:solidFill>
              </a:rPr>
              <a:t>1-week travel to Sweden and Belgium</a:t>
            </a: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4445" lvl="1" indent="0">
              <a:buNone/>
            </a:pP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4445" lvl="1" indent="0">
              <a:buNone/>
            </a:pPr>
            <a:r>
              <a:rPr lang="en-US" dirty="0">
                <a:solidFill>
                  <a:schemeClr val="tx1"/>
                </a:solidFill>
              </a:rPr>
              <a:t>Travel Dates: </a:t>
            </a: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274320" lvl="3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Sunday, May 7 – Sunday, May 14, 2023</a:t>
            </a:r>
            <a:endParaRPr lang="en-US" sz="1600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0" lvl="2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endParaRPr lang="en-US" sz="1800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4445" lvl="1" indent="0">
              <a:buNone/>
            </a:pPr>
            <a:r>
              <a:rPr lang="en-US" dirty="0">
                <a:solidFill>
                  <a:schemeClr val="tx1"/>
                </a:solidFill>
              </a:rPr>
              <a:t>Fully Funded</a:t>
            </a: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274320" lvl="4" indent="0">
              <a:buNone/>
            </a:pPr>
            <a:r>
              <a:rPr lang="en-US" dirty="0">
                <a:solidFill>
                  <a:schemeClr val="tx1"/>
                </a:solidFill>
              </a:rPr>
              <a:t>GMF and CES will cover the cost of flights, accommodation, transportation to/from airport(s) in Europe</a:t>
            </a:r>
            <a:endParaRPr lang="en-US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274320" lvl="4" indent="0">
              <a:buNone/>
            </a:pPr>
            <a:r>
              <a:rPr lang="en-US" b="1" dirty="0">
                <a:solidFill>
                  <a:schemeClr val="tx1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 covered – student international health insurance; meals*; luggage fees*; transportation to/from the airport in US</a:t>
            </a:r>
            <a:endParaRPr lang="en-US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274320" lvl="4" indent="0">
              <a:buNone/>
            </a:pPr>
            <a:endParaRPr lang="en-US" sz="2200" dirty="0">
              <a:solidFill>
                <a:schemeClr val="tx1"/>
              </a:solidFill>
            </a:endParaRPr>
          </a:p>
          <a:p>
            <a:pPr marL="4445" lvl="1" indent="0">
              <a:buNone/>
            </a:pPr>
            <a:r>
              <a:rPr lang="en-US" dirty="0">
                <a:solidFill>
                  <a:schemeClr val="tx1"/>
                </a:solidFill>
              </a:rPr>
              <a:t>Students are accompanied by UF official</a:t>
            </a:r>
            <a:endParaRPr lang="en-US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852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1C1158-8465-BF05-7C16-A61973FC5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237" y="989106"/>
            <a:ext cx="3198338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Eligibility &amp; Requirements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561ED-9E6B-93C7-BE39-4DA029C40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547" y="996625"/>
            <a:ext cx="6727834" cy="4864751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Eligibility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347345" lvl="1"/>
            <a:r>
              <a:rPr lang="en-US" sz="2000" dirty="0">
                <a:solidFill>
                  <a:schemeClr val="tx1"/>
                </a:solidFill>
              </a:rPr>
              <a:t>Participants must be active UF students at time of program </a:t>
            </a:r>
            <a:r>
              <a:rPr lang="en-US" sz="2000" i="1" dirty="0">
                <a:solidFill>
                  <a:schemeClr val="tx1"/>
                </a:solidFill>
              </a:rPr>
              <a:t>(e.g. cannot be graduating spring 2023)</a:t>
            </a:r>
            <a:endParaRPr lang="en-US" sz="2000" i="1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347345" lvl="1"/>
            <a:r>
              <a:rPr lang="en-US" sz="2000" dirty="0">
                <a:solidFill>
                  <a:schemeClr val="tx1"/>
                </a:solidFill>
              </a:rPr>
              <a:t>US citizen or permanent resident</a:t>
            </a:r>
            <a:endParaRPr lang="en-US" sz="2000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347345" lvl="1"/>
            <a:r>
              <a:rPr lang="en-US" sz="2000" dirty="0">
                <a:solidFill>
                  <a:schemeClr val="tx1"/>
                </a:solidFill>
              </a:rPr>
              <a:t>Must hold valid passport </a:t>
            </a:r>
            <a:r>
              <a:rPr lang="en-US" sz="2000" i="1" dirty="0">
                <a:solidFill>
                  <a:schemeClr val="tx1"/>
                </a:solidFill>
              </a:rPr>
              <a:t>(valid 6 months after return)</a:t>
            </a:r>
            <a:endParaRPr lang="en-US" sz="2000" i="1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347345" lvl="1"/>
            <a:endParaRPr lang="en-US" sz="2000" i="1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347345" lvl="1"/>
            <a:endParaRPr lang="en-US" sz="2000" i="1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r>
              <a:rPr lang="en-US" b="1" dirty="0">
                <a:solidFill>
                  <a:schemeClr val="tx1"/>
                </a:solidFill>
              </a:rPr>
              <a:t>Requirements</a:t>
            </a:r>
          </a:p>
          <a:p>
            <a:pPr marL="347345" lvl="1"/>
            <a:r>
              <a:rPr lang="en-US" sz="2000" dirty="0">
                <a:solidFill>
                  <a:schemeClr val="tx1"/>
                </a:solidFill>
              </a:rPr>
              <a:t>Attend pre-departure meeting</a:t>
            </a:r>
            <a:endParaRPr lang="en-US" sz="20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347345" lvl="1"/>
            <a:r>
              <a:rPr lang="en-US" sz="2000" dirty="0">
                <a:solidFill>
                  <a:schemeClr val="tx1"/>
                </a:solidFill>
              </a:rPr>
              <a:t>Provide proof of valid passport</a:t>
            </a:r>
            <a:endParaRPr lang="en-US" sz="20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347345" lvl="1"/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Participate in negotiation simulation</a:t>
            </a:r>
          </a:p>
          <a:p>
            <a:pPr marL="347345" lvl="1"/>
            <a:endParaRPr lang="en-US" sz="200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9064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E8B48-BFC8-3B7A-6AF3-A9D832BB7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4383" y="461903"/>
            <a:ext cx="7381171" cy="726866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593F61"/>
                </a:solidFill>
              </a:rPr>
              <a:t>Schedule of Travel</a:t>
            </a:r>
            <a:r>
              <a:rPr lang="en-US" dirty="0">
                <a:solidFill>
                  <a:srgbClr val="593F61"/>
                </a:solidFill>
                <a:ea typeface="Calibri Light"/>
                <a:cs typeface="Calibri Light"/>
              </a:rPr>
              <a:t>  </a:t>
            </a:r>
            <a:r>
              <a:rPr lang="en-US" sz="4000" i="1" dirty="0">
                <a:solidFill>
                  <a:srgbClr val="FF0000"/>
                </a:solidFill>
                <a:ea typeface="Calibri Light"/>
                <a:cs typeface="Calibri Light"/>
              </a:rPr>
              <a:t>(tentative)</a:t>
            </a:r>
          </a:p>
        </p:txBody>
      </p:sp>
      <p:pic>
        <p:nvPicPr>
          <p:cNvPr id="11" name="Picture 10" descr="A body of water with buildings along it&#10;&#10;Description automatically generated with medium confidence">
            <a:extLst>
              <a:ext uri="{FF2B5EF4-FFF2-40B4-BE49-F238E27FC236}">
                <a16:creationId xmlns:a16="http://schemas.microsoft.com/office/drawing/2014/main" id="{7196A5BB-9EB3-37C0-A05E-803E19851B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4" r="10737" b="-1"/>
          <a:stretch/>
        </p:blipFill>
        <p:spPr>
          <a:xfrm>
            <a:off x="20" y="10"/>
            <a:ext cx="4077443" cy="4027460"/>
          </a:xfrm>
          <a:prstGeom prst="rect">
            <a:avLst/>
          </a:prstGeom>
        </p:spPr>
      </p:pic>
      <p:pic>
        <p:nvPicPr>
          <p:cNvPr id="4" name="Picture 5" descr="A picture containing sky, harbor, scene, colorful&#10;&#10;Description automatically generated">
            <a:extLst>
              <a:ext uri="{FF2B5EF4-FFF2-40B4-BE49-F238E27FC236}">
                <a16:creationId xmlns:a16="http://schemas.microsoft.com/office/drawing/2014/main" id="{76E4D869-AD1B-04AA-7E2E-90DF12C382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96" r="6091" b="-1"/>
          <a:stretch/>
        </p:blipFill>
        <p:spPr>
          <a:xfrm>
            <a:off x="20" y="4188337"/>
            <a:ext cx="4077443" cy="266966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4DBC6-B8FA-3AB3-BD30-C7215B9CC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001" y="1390792"/>
            <a:ext cx="7510844" cy="531840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b="1" dirty="0"/>
              <a:t>Sunday, May 7</a:t>
            </a:r>
            <a:r>
              <a:rPr lang="en-US" sz="1600" dirty="0"/>
              <a:t>: Depart FL</a:t>
            </a:r>
            <a:endParaRPr lang="en-US" sz="1600" dirty="0">
              <a:ea typeface="Calibri Light"/>
              <a:cs typeface="Calibri Light"/>
            </a:endParaRPr>
          </a:p>
          <a:p>
            <a:r>
              <a:rPr lang="en-US" sz="1600" b="1" dirty="0"/>
              <a:t>Monday, May 8 – Tuesday, May 9</a:t>
            </a:r>
            <a:r>
              <a:rPr lang="en-US" sz="1600" dirty="0"/>
              <a:t>: Brussels, Belgium</a:t>
            </a:r>
            <a:endParaRPr lang="en-US" sz="1600" b="1">
              <a:ea typeface="Calibri Light"/>
              <a:cs typeface="Calibri Light"/>
            </a:endParaRPr>
          </a:p>
          <a:p>
            <a:pPr marL="347345" lvl="1"/>
            <a:r>
              <a:rPr lang="en-US" sz="1400" dirty="0">
                <a:solidFill>
                  <a:srgbClr val="FF0000"/>
                </a:solidFill>
              </a:rPr>
              <a:t>Tentative</a:t>
            </a:r>
            <a:r>
              <a:rPr lang="en-US" sz="1400" dirty="0"/>
              <a:t> meetings may include:</a:t>
            </a:r>
            <a:endParaRPr lang="en-US" sz="1400" dirty="0">
              <a:ea typeface="Calibri Light"/>
              <a:cs typeface="Calibri Light"/>
            </a:endParaRPr>
          </a:p>
          <a:p>
            <a:pPr lvl="2"/>
            <a:r>
              <a:rPr lang="en-US" sz="1400" dirty="0"/>
              <a:t>NATO Parliamentary Assembly</a:t>
            </a:r>
            <a:endParaRPr lang="en-US" sz="1400" dirty="0">
              <a:ea typeface="Calibri Light"/>
              <a:cs typeface="Calibri Light"/>
            </a:endParaRPr>
          </a:p>
          <a:p>
            <a:pPr lvl="2"/>
            <a:r>
              <a:rPr lang="en-US" sz="1400" dirty="0"/>
              <a:t>House of European History</a:t>
            </a:r>
            <a:endParaRPr lang="en-US" sz="1400" i="1" dirty="0">
              <a:ea typeface="Calibri Light"/>
              <a:cs typeface="Calibri Light"/>
            </a:endParaRPr>
          </a:p>
          <a:p>
            <a:pPr lvl="2"/>
            <a:r>
              <a:rPr lang="en-US" sz="1400" dirty="0">
                <a:ea typeface="Calibri Light"/>
                <a:cs typeface="Calibri Light"/>
              </a:rPr>
              <a:t>EU </a:t>
            </a:r>
            <a:r>
              <a:rPr lang="en-US" sz="1400" dirty="0" err="1">
                <a:ea typeface="Calibri Light"/>
                <a:cs typeface="Calibri Light"/>
              </a:rPr>
              <a:t>Parlamentarium</a:t>
            </a:r>
            <a:r>
              <a:rPr lang="en-US" sz="1400" dirty="0">
                <a:ea typeface="Calibri Light"/>
                <a:cs typeface="Calibri Light"/>
              </a:rPr>
              <a:t> </a:t>
            </a:r>
          </a:p>
          <a:p>
            <a:r>
              <a:rPr lang="en-US" sz="1600" b="1" dirty="0"/>
              <a:t>Tuesday, May 9 – Wednesday, May 10</a:t>
            </a:r>
            <a:r>
              <a:rPr lang="en-US" sz="1600" dirty="0"/>
              <a:t>: Stockholm, Sweden </a:t>
            </a:r>
            <a:endParaRPr lang="en-US" sz="1600">
              <a:ea typeface="Calibri Light"/>
              <a:cs typeface="Calibri Light"/>
            </a:endParaRPr>
          </a:p>
          <a:p>
            <a:pPr marL="347345" lvl="1"/>
            <a:r>
              <a:rPr lang="en-US" sz="1400" dirty="0">
                <a:solidFill>
                  <a:srgbClr val="FF0000"/>
                </a:solidFill>
              </a:rPr>
              <a:t>Tentative</a:t>
            </a:r>
            <a:r>
              <a:rPr lang="en-US" sz="1400" dirty="0"/>
              <a:t> meetings include:</a:t>
            </a:r>
            <a:endParaRPr lang="en-US" sz="1400" dirty="0">
              <a:ea typeface="Calibri Light"/>
              <a:cs typeface="Calibri Light"/>
            </a:endParaRPr>
          </a:p>
          <a:p>
            <a:pPr lvl="2"/>
            <a:r>
              <a:rPr lang="en-US" sz="1400" dirty="0"/>
              <a:t>Ministry of Defense</a:t>
            </a:r>
            <a:endParaRPr lang="en-US" sz="1400" dirty="0">
              <a:ea typeface="Calibri Light"/>
              <a:cs typeface="Calibri Light"/>
            </a:endParaRPr>
          </a:p>
          <a:p>
            <a:pPr lvl="2"/>
            <a:r>
              <a:rPr lang="en-US" sz="1400" dirty="0">
                <a:ea typeface="Calibri Light"/>
                <a:cs typeface="Calibri Light"/>
              </a:rPr>
              <a:t>Ministry of Foreign Affairs</a:t>
            </a:r>
          </a:p>
          <a:p>
            <a:r>
              <a:rPr lang="en-US" sz="1600" b="1" dirty="0">
                <a:ea typeface="+mn-lt"/>
                <a:cs typeface="+mn-lt"/>
              </a:rPr>
              <a:t>Thursday, May 11 – Saturday, May 13</a:t>
            </a:r>
            <a:r>
              <a:rPr lang="en-US" sz="1600" dirty="0">
                <a:ea typeface="+mn-lt"/>
                <a:cs typeface="+mn-lt"/>
              </a:rPr>
              <a:t>: Brussels, Belgium</a:t>
            </a:r>
          </a:p>
          <a:p>
            <a:pPr marL="347345" lvl="1"/>
            <a:r>
              <a:rPr lang="en-US" sz="1600" dirty="0">
                <a:solidFill>
                  <a:srgbClr val="FF0000"/>
                </a:solidFill>
                <a:ea typeface="+mn-lt"/>
                <a:cs typeface="+mn-lt"/>
              </a:rPr>
              <a:t>Tentative</a:t>
            </a:r>
            <a:r>
              <a:rPr lang="en-US" sz="1600" dirty="0">
                <a:ea typeface="+mn-lt"/>
                <a:cs typeface="+mn-lt"/>
              </a:rPr>
              <a:t> meetings may include:</a:t>
            </a:r>
          </a:p>
          <a:p>
            <a:pPr lvl="2"/>
            <a:r>
              <a:rPr lang="en-US" sz="1600" dirty="0">
                <a:ea typeface="+mn-lt"/>
                <a:cs typeface="+mn-lt"/>
              </a:rPr>
              <a:t>Swedish Presidency</a:t>
            </a:r>
            <a:endParaRPr lang="en-US" sz="1600" i="0" dirty="0">
              <a:ea typeface="+mn-lt"/>
              <a:cs typeface="+mn-lt"/>
            </a:endParaRPr>
          </a:p>
          <a:p>
            <a:pPr lvl="2"/>
            <a:r>
              <a:rPr lang="en-US" sz="1600" dirty="0">
                <a:ea typeface="+mn-lt"/>
                <a:cs typeface="+mn-lt"/>
              </a:rPr>
              <a:t>EU Institutions (possibly – Commission, Parliament, European Council)</a:t>
            </a:r>
            <a:endParaRPr lang="en-US" sz="1600" i="0" dirty="0">
              <a:ea typeface="+mn-lt"/>
              <a:cs typeface="+mn-lt"/>
            </a:endParaRPr>
          </a:p>
          <a:p>
            <a:pPr lvl="2"/>
            <a:r>
              <a:rPr lang="en-US" sz="1600" dirty="0">
                <a:ea typeface="Calibri Light"/>
                <a:cs typeface="Calibri Light"/>
              </a:rPr>
              <a:t>US Embassy to the EU</a:t>
            </a:r>
          </a:p>
          <a:p>
            <a:r>
              <a:rPr lang="en-US" sz="1600" b="1" dirty="0"/>
              <a:t>Sunday, May 14</a:t>
            </a:r>
            <a:r>
              <a:rPr lang="en-US" sz="1600" dirty="0"/>
              <a:t>: Return to FL</a:t>
            </a:r>
            <a:endParaRPr lang="en-US" sz="1600" dirty="0">
              <a:ea typeface="Calibri Light"/>
              <a:cs typeface="Calibri Light"/>
            </a:endParaRPr>
          </a:p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988713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a typeface="Calibri Light"/>
                <a:cs typeface="Calibri Light"/>
              </a:rPr>
              <a:t> (by 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B51156-3710-56CB-C289-AACEA8668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Application Process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CDB0F-5DB9-727A-7C7E-772023034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572" y="696897"/>
            <a:ext cx="7386096" cy="6161103"/>
          </a:xfrm>
        </p:spPr>
        <p:txBody>
          <a:bodyPr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Award Application Form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Statement of Purpose</a:t>
            </a:r>
            <a:r>
              <a:rPr lang="en-US" dirty="0"/>
              <a:t> </a:t>
            </a:r>
            <a:endParaRPr lang="en-US" sz="2000">
              <a:ea typeface="Calibri Light"/>
              <a:cs typeface="Calibri Light"/>
            </a:endParaRPr>
          </a:p>
          <a:p>
            <a:pPr marL="0" indent="0">
              <a:buNone/>
            </a:pPr>
            <a:r>
              <a:rPr lang="en-US" sz="2000" dirty="0"/>
              <a:t>3-4 pages (750-1250 words) that must include the following: </a:t>
            </a:r>
            <a:endParaRPr lang="en-US" sz="1800" dirty="0"/>
          </a:p>
          <a:p>
            <a:pPr marL="347345" lvl="1" indent="0"/>
            <a:r>
              <a:rPr lang="en-US" sz="1800" dirty="0">
                <a:ea typeface="+mn-lt"/>
                <a:cs typeface="+mn-lt"/>
              </a:rPr>
              <a:t>Introduction – tell us about you (e.g. major(s), minor(s), year, interests, etc.)</a:t>
            </a:r>
          </a:p>
          <a:p>
            <a:pPr marL="347345" lvl="1" indent="0"/>
            <a:endParaRPr lang="en-US" sz="1800" dirty="0">
              <a:ea typeface="+mn-lt"/>
              <a:cs typeface="+mn-lt"/>
            </a:endParaRPr>
          </a:p>
          <a:p>
            <a:pPr marL="347345" lvl="1" indent="0"/>
            <a:r>
              <a:rPr lang="en-US" sz="1800" dirty="0">
                <a:ea typeface="+mn-lt"/>
                <a:cs typeface="+mn-lt"/>
              </a:rPr>
              <a:t>What are your academic and career interests and how would the GMF trip and negotiation simulation help you toward those interests?</a:t>
            </a:r>
          </a:p>
          <a:p>
            <a:pPr marL="347345" lvl="1" indent="0"/>
            <a:endParaRPr lang="en-US" sz="1800" dirty="0">
              <a:ea typeface="+mn-lt"/>
              <a:cs typeface="+mn-lt"/>
            </a:endParaRPr>
          </a:p>
          <a:p>
            <a:pPr marL="347345" lvl="1" indent="0"/>
            <a:r>
              <a:rPr lang="en-US" sz="1800" dirty="0">
                <a:ea typeface="+mn-lt"/>
                <a:cs typeface="+mn-lt"/>
              </a:rPr>
              <a:t>The Swedish Presidency of the Council of the EU has identified security and implementation of the EU Strategic Compass as a top priority for its six-month tenure Identify 2 objectives from the SC that will be instrumental for the transatlantic security relationship and that relates to your academic or career interests.</a:t>
            </a:r>
          </a:p>
          <a:p>
            <a:pPr lvl="2"/>
            <a:r>
              <a:rPr lang="en-US" sz="1600" i="0" dirty="0">
                <a:ea typeface="+mn-lt"/>
                <a:cs typeface="+mn-lt"/>
              </a:rPr>
              <a:t>Student should be specific in their responses, indicating the specific basket and objective addressed</a:t>
            </a:r>
          </a:p>
          <a:p>
            <a:pPr lvl="2"/>
            <a:r>
              <a:rPr lang="en-US" sz="1600" dirty="0">
                <a:ea typeface="+mn-lt"/>
                <a:cs typeface="+mn-lt"/>
              </a:rPr>
              <a:t>The Stategic Compass is a comprehensive plan that touches upon many facets of policy beyond traditional political science or security</a:t>
            </a:r>
          </a:p>
          <a:p>
            <a:pPr marL="347345" lvl="1" indent="0"/>
            <a:endParaRPr lang="en-US" sz="2000" dirty="0">
              <a:ea typeface="+mn-lt"/>
              <a:cs typeface="+mn-lt"/>
            </a:endParaRPr>
          </a:p>
          <a:p>
            <a:pPr marL="347345" lvl="1" indent="0"/>
            <a:r>
              <a:rPr lang="en-US" sz="1700" dirty="0">
                <a:ea typeface="+mn-lt"/>
                <a:cs typeface="+mn-lt"/>
              </a:rPr>
              <a:t>Any additional information you would like the share with the review committee.</a:t>
            </a:r>
          </a:p>
          <a:p>
            <a:pPr marL="0" indent="0">
              <a:buNone/>
            </a:pPr>
            <a:endParaRPr lang="en-US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Unofficial</a:t>
            </a:r>
            <a:r>
              <a:rPr lang="en-US" b="1" dirty="0"/>
              <a:t> UF Transcript</a:t>
            </a:r>
            <a:endParaRPr lang="en-US">
              <a:ea typeface="Calibri Light" panose="020F0302020204030204"/>
              <a:cs typeface="Calibri Light" panose="020F0302020204030204"/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Deadline to apply: Friday, March 3, 2023 </a:t>
            </a:r>
            <a:r>
              <a:rPr lang="en-US" sz="1900" b="1" i="1" dirty="0">
                <a:solidFill>
                  <a:srgbClr val="FF0000"/>
                </a:solidFill>
              </a:rPr>
              <a:t>(by 5:00 pm ET)</a:t>
            </a:r>
            <a:endParaRPr lang="en-US" sz="1900" i="1" dirty="0">
              <a:solidFill>
                <a:srgbClr val="FF0000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624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976C13-68E6-4E25-B13E-FC3A2D3F6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365137-23F7-40ED-B9B3-94FE3D10D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DD042F-8B64-5446-D313-77DB6B29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294" y="1178052"/>
            <a:ext cx="5777316" cy="45018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8000" dirty="0">
                <a:solidFill>
                  <a:schemeClr val="bg1"/>
                </a:solidFill>
              </a:rPr>
              <a:t>Negotiation Simulation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BC4E14-913C-46C0-ABF7-BDDAEC08A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2071116"/>
            <a:ext cx="0" cy="2715768"/>
          </a:xfrm>
          <a:prstGeom prst="line">
            <a:avLst/>
          </a:prstGeom>
          <a:ln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805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1D911E-9B28-6521-0353-3D61C6566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The Negotiation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BD12-EB80-025C-69B9-0CA4C8ADF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0060" y="293268"/>
            <a:ext cx="7705724" cy="6286500"/>
          </a:xfrm>
        </p:spPr>
        <p:txBody>
          <a:bodyPr anchor="ctr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Students on the trip will participate in a negotiation between the </a:t>
            </a:r>
            <a:r>
              <a:rPr lang="en-US" b="1" dirty="0">
                <a:ea typeface="+mn-lt"/>
                <a:cs typeface="+mn-lt"/>
              </a:rPr>
              <a:t>EU, US, and Sweden. </a:t>
            </a:r>
            <a:endParaRPr lang="en-US" dirty="0">
              <a:solidFill>
                <a:srgbClr val="262626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The topic will be related to the </a:t>
            </a:r>
            <a:r>
              <a:rPr lang="en-US" b="1" dirty="0">
                <a:ea typeface="+mn-lt"/>
                <a:cs typeface="+mn-lt"/>
              </a:rPr>
              <a:t>situation in Ukraine</a:t>
            </a:r>
            <a:r>
              <a:rPr lang="en-US" dirty="0">
                <a:ea typeface="+mn-lt"/>
                <a:cs typeface="+mn-lt"/>
              </a:rPr>
              <a:t>. 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Students will each </a:t>
            </a:r>
            <a:r>
              <a:rPr lang="en-US" b="1" dirty="0">
                <a:ea typeface="+mn-lt"/>
                <a:cs typeface="+mn-lt"/>
              </a:rPr>
              <a:t>represent the interests of one of the three negotiation actors</a:t>
            </a:r>
            <a:r>
              <a:rPr lang="en-US" dirty="0">
                <a:ea typeface="+mn-lt"/>
                <a:cs typeface="+mn-lt"/>
              </a:rPr>
              <a:t> with the </a:t>
            </a:r>
            <a:endParaRPr lang="en-US">
              <a:solidFill>
                <a:srgbClr val="000000"/>
              </a:solidFill>
              <a:ea typeface="+mn-lt"/>
              <a:cs typeface="+mn-lt"/>
            </a:endParaRPr>
          </a:p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Aim of finalizing a </a:t>
            </a:r>
            <a:r>
              <a:rPr lang="en-US" b="1" dirty="0">
                <a:ea typeface="+mn-lt"/>
                <a:cs typeface="+mn-lt"/>
              </a:rPr>
              <a:t>joint statement</a:t>
            </a:r>
            <a:r>
              <a:rPr lang="en-US" dirty="0">
                <a:ea typeface="+mn-lt"/>
                <a:cs typeface="+mn-lt"/>
              </a:rPr>
              <a:t> for a new trilateral agreement.</a:t>
            </a:r>
            <a:endParaRPr lang="en-US">
              <a:solidFill>
                <a:schemeClr val="tx1"/>
              </a:solidFill>
              <a:ea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02511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0524E9-E361-435E-93CC-D891398D1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07E2E0-8C88-5C01-FB7F-F73230715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5" y="996624"/>
            <a:ext cx="3060931" cy="487978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What does the simulation look like?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962AC3C-FEB4-4C6A-8CA6-D570CD009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21733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6E191-61B7-CFAC-62B9-CA0BAD0B7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3366" y="665826"/>
            <a:ext cx="7464348" cy="6045692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Half-day simulation in Brussels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90170" indent="-90170"/>
            <a:r>
              <a:rPr lang="en-US" sz="2800" dirty="0">
                <a:solidFill>
                  <a:schemeClr val="tx1"/>
                </a:solidFill>
              </a:rPr>
              <a:t>Prompt will be provided in advance of the trip</a:t>
            </a:r>
          </a:p>
          <a:p>
            <a:pPr marL="90170" indent="-90170"/>
            <a:endParaRPr lang="en-US" sz="2800" dirty="0">
              <a:solidFill>
                <a:schemeClr val="tx1"/>
              </a:solidFill>
            </a:endParaRPr>
          </a:p>
          <a:p>
            <a:pPr marL="90170" indent="-90170"/>
            <a:r>
              <a:rPr lang="en-US" sz="2800" dirty="0">
                <a:solidFill>
                  <a:schemeClr val="tx1"/>
                </a:solidFill>
              </a:rPr>
              <a:t>Students expected to conduct external research to prepare</a:t>
            </a:r>
            <a:endParaRPr lang="en-US" sz="2800" dirty="0">
              <a:solidFill>
                <a:schemeClr val="tx1"/>
              </a:solidFill>
              <a:ea typeface="Calibri Light"/>
              <a:cs typeface="Calibri Light"/>
            </a:endParaRPr>
          </a:p>
          <a:p>
            <a:pPr marL="90170" indent="-90170"/>
            <a:endParaRPr lang="en-US" sz="2800" dirty="0">
              <a:solidFill>
                <a:schemeClr val="tx1"/>
              </a:solidFill>
            </a:endParaRPr>
          </a:p>
          <a:p>
            <a:pPr marL="90170" indent="-90170"/>
            <a:r>
              <a:rPr lang="en-US" sz="2800" dirty="0">
                <a:solidFill>
                  <a:schemeClr val="tx1"/>
                </a:solidFill>
              </a:rPr>
              <a:t>Meetings in Brussels and Stockholm intended to help solidify position and negotiation strategy </a:t>
            </a:r>
            <a:endParaRPr lang="en-US" sz="2800" i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255905" lvl="1" indent="0">
              <a:buNone/>
            </a:pPr>
            <a:r>
              <a:rPr lang="en-US" sz="2100" i="1" dirty="0">
                <a:solidFill>
                  <a:schemeClr val="tx1"/>
                </a:solidFill>
                <a:ea typeface="Calibri Light" panose="020F0302020204030204"/>
                <a:cs typeface="Calibri Light" panose="020F0302020204030204"/>
              </a:rPr>
              <a:t>Students should have done research in advance to get the most from the institutional visits.</a:t>
            </a:r>
          </a:p>
          <a:p>
            <a:pPr marL="346075" lvl="1" indent="-90170"/>
            <a:endParaRPr lang="en-US" sz="2000" i="0" dirty="0">
              <a:solidFill>
                <a:schemeClr val="tx1"/>
              </a:solidFill>
              <a:ea typeface="Calibri Light" panose="020F0302020204030204"/>
              <a:cs typeface="Calibri Light" panose="020F0302020204030204"/>
            </a:endParaRPr>
          </a:p>
          <a:p>
            <a:pPr marL="205740" lvl="2" indent="0">
              <a:buNone/>
            </a:pPr>
            <a:endParaRPr lang="en-US" sz="240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21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A827F-09D2-73F0-373F-D76CC3EC1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611" y="1797728"/>
            <a:ext cx="10772775" cy="165819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Thank you for your time!</a:t>
            </a: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n-US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2AEB90-D7D6-A966-4458-17E397A1B421}"/>
              </a:ext>
            </a:extLst>
          </p:cNvPr>
          <p:cNvSpPr txBox="1"/>
          <p:nvPr/>
        </p:nvSpPr>
        <p:spPr>
          <a:xfrm>
            <a:off x="1648286" y="5060272"/>
            <a:ext cx="8895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Contact Details: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Corinne Tomasi – </a:t>
            </a:r>
            <a:r>
              <a:rPr lang="en-US" dirty="0">
                <a:hlinkClick r:id="rId2"/>
              </a:rPr>
              <a:t>corie@ufl.edu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4029317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899</TotalTime>
  <Words>1071</Words>
  <Application>Microsoft Office PowerPoint</Application>
  <PresentationFormat>Widescreen</PresentationFormat>
  <Paragraphs>182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Metropolitan</vt:lpstr>
      <vt:lpstr>UF CES-GMF Student Travel and Trilogue</vt:lpstr>
      <vt:lpstr>Info Session Overview</vt:lpstr>
      <vt:lpstr>Introduction</vt:lpstr>
      <vt:lpstr>Who we are</vt:lpstr>
      <vt:lpstr>Background</vt:lpstr>
      <vt:lpstr>German Marshall Fund Program </vt:lpstr>
      <vt:lpstr>CES-GMF Program</vt:lpstr>
      <vt:lpstr>Why a Strategic Compass?</vt:lpstr>
      <vt:lpstr>Why a Strategic Compass?</vt:lpstr>
      <vt:lpstr>Student Travel Competition</vt:lpstr>
      <vt:lpstr>Overview</vt:lpstr>
      <vt:lpstr>Eligibility &amp; Requirements</vt:lpstr>
      <vt:lpstr>Schedule of Travel  (tentative)</vt:lpstr>
      <vt:lpstr>Application Process</vt:lpstr>
      <vt:lpstr>Negotiation Simulation</vt:lpstr>
      <vt:lpstr>The Negotiation</vt:lpstr>
      <vt:lpstr>What does the simulation look like?</vt:lpstr>
      <vt:lpstr>Thank you for your time!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UF CES-GMF Student Travel and Trilogue</dc:title>
  <dc:creator>Tomasi,Corinne E</dc:creator>
  <cp:lastModifiedBy>Tomasi,Corinne E</cp:lastModifiedBy>
  <cp:revision>284</cp:revision>
  <dcterms:created xsi:type="dcterms:W3CDTF">2022-09-08T14:09:15Z</dcterms:created>
  <dcterms:modified xsi:type="dcterms:W3CDTF">2023-02-16T18:49:10Z</dcterms:modified>
</cp:coreProperties>
</file>